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180C9-08A5-4515-9A8E-BC78A44EBFAD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D66A4-20E2-4C33-B2F7-F0A66B5DB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386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6A4-20E2-4C33-B2F7-F0A66B5DB2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3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43CC-9B91-4490-BB70-FFFD2DF468F6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95E7E3-510F-4EEF-8969-E931B7698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43CC-9B91-4490-BB70-FFFD2DF468F6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5E7E3-510F-4EEF-8969-E931B7698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43CC-9B91-4490-BB70-FFFD2DF468F6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5E7E3-510F-4EEF-8969-E931B7698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43CC-9B91-4490-BB70-FFFD2DF468F6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5E7E3-510F-4EEF-8969-E931B7698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43CC-9B91-4490-BB70-FFFD2DF468F6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5E7E3-510F-4EEF-8969-E931B7698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43CC-9B91-4490-BB70-FFFD2DF468F6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5E7E3-510F-4EEF-8969-E931B7698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43CC-9B91-4490-BB70-FFFD2DF468F6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5E7E3-510F-4EEF-8969-E931B7698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43CC-9B91-4490-BB70-FFFD2DF468F6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5E7E3-510F-4EEF-8969-E931B7698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43CC-9B91-4490-BB70-FFFD2DF468F6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5E7E3-510F-4EEF-8969-E931B7698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43CC-9B91-4490-BB70-FFFD2DF468F6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5E7E3-510F-4EEF-8969-E931B7698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43CC-9B91-4490-BB70-FFFD2DF468F6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5E7E3-510F-4EEF-8969-E931B7698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27D43CC-9B91-4490-BB70-FFFD2DF468F6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595E7E3-510F-4EEF-8969-E931B7698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kumimoji="1"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jp/url?sa=i&amp;rct=j&amp;q=&amp;esrc=s&amp;source=images&amp;cd=&amp;cad=rja&amp;uact=8&amp;ved=0ahUKEwj01LKexa7PAhXDFJQKHaA2AL0QjRwIBw&amp;url=http://www.shenzhenks.com/products/self-adhesive-labels/Medicine_labels/&amp;psig=AFQjCNG_9ynqL5jiQ94s7Nonp_EJNZRmZQ&amp;ust=1475031089082054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www.google.co.jp/url?sa=i&amp;rct=j&amp;q=&amp;esrc=s&amp;source=images&amp;cd=&amp;cad=rja&amp;uact=8&amp;ved=0ahUKEwitlrTMxK7PAhUDI5QKHbqUC90QjRwIBw&amp;url=https://minne.com/items/3370096&amp;bvm=bv.133700528,d.dGo&amp;psig=AFQjCNHZaEKks1G47V-yDm1UboW7h_PhRw&amp;ust=1475030918316511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www.google.co.jp/url?sa=i&amp;rct=j&amp;q=&amp;esrc=s&amp;source=images&amp;cd=&amp;cad=rja&amp;uact=8&amp;ved=0ahUKEwjLwZmxlpPPAhVBs5QKHXCFDjsQjRwIBw&amp;url=http://matome.naver.jp/odai/2137942109857007301&amp;psig=AFQjCNHfv1qKSaudcgHG13w5nR0om5_NuQ&amp;ust=147409081803791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jp/url?sa=i&amp;rct=j&amp;q=&amp;esrc=s&amp;source=images&amp;cd=&amp;cad=rja&amp;uact=8&amp;ved=0ahUKEwji5NuemJPPAhXKF5QKHSJqDB0QjRwIBw&amp;url=http://kakaku.com/item/51804911776/images/&amp;bvm=bv.133053837,d.cGc&amp;psig=AFQjCNFjYBhn9bquwUdhZok4sd-wdGe3Og&amp;ust=1474091233484330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7.jpeg"/><Relationship Id="rId10" Type="http://schemas.openxmlformats.org/officeDocument/2006/relationships/hyperlink" Target="http://www.google.co.jp/url?sa=i&amp;rct=j&amp;q=&amp;esrc=s&amp;source=images&amp;cd=&amp;cad=rja&amp;uact=8&amp;ved=0ahUKEwiwyqX9mZPPAhVDm5QKHd3BBsUQjRwIBw&amp;url=http://blog.kenchikubiyori.com/?eid%3D998093&amp;psig=AFQjCNHxRMvzCxLCIbp3n59dsftEUwwF9w&amp;ust=1474091743527090" TargetMode="External"/><Relationship Id="rId4" Type="http://schemas.openxmlformats.org/officeDocument/2006/relationships/hyperlink" Target="https://www.google.co.jp/url?sa=i&amp;rct=j&amp;q=&amp;esrc=s&amp;source=images&amp;cd=&amp;cad=rja&amp;uact=8&amp;ved=0ahUKEwiarqD4lpPPAhXJHpQKHYCRCMcQjRwIBw&amp;url=https://iemo.jp/72484&amp;psig=AFQjCNHfv1qKSaudcgHG13w5nR0om5_NuQ&amp;ust=1474090818037916" TargetMode="External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角丸四角形 37"/>
          <p:cNvSpPr/>
          <p:nvPr/>
        </p:nvSpPr>
        <p:spPr>
          <a:xfrm>
            <a:off x="35496" y="3350262"/>
            <a:ext cx="9033256" cy="3469844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ja-JP" altLang="en-US" dirty="0"/>
          </a:p>
        </p:txBody>
      </p:sp>
      <p:sp>
        <p:nvSpPr>
          <p:cNvPr id="43" name="爆発 1 42"/>
          <p:cNvSpPr/>
          <p:nvPr/>
        </p:nvSpPr>
        <p:spPr>
          <a:xfrm>
            <a:off x="5436096" y="3501008"/>
            <a:ext cx="3600400" cy="1368151"/>
          </a:xfrm>
          <a:prstGeom prst="irregularSeal1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15616" y="2576736"/>
            <a:ext cx="6368752" cy="852264"/>
          </a:xfrm>
        </p:spPr>
        <p:txBody>
          <a:bodyPr/>
          <a:lstStyle/>
          <a:p>
            <a:r>
              <a:rPr lang="en-US" altLang="ja-JP" b="1" dirty="0" smtClean="0">
                <a:solidFill>
                  <a:schemeClr val="tx1"/>
                </a:solidFill>
                <a:latin typeface="+mn-lt"/>
                <a:cs typeface="Aharoni" panose="02010803020104030203" pitchFamily="2" charset="-79"/>
              </a:rPr>
              <a:t>The minimum media width and length are much different.</a:t>
            </a:r>
            <a:endParaRPr kumimoji="1" lang="ja-JP" altLang="en-US" b="1" dirty="0">
              <a:solidFill>
                <a:schemeClr val="tx1"/>
              </a:solidFill>
              <a:latin typeface="+mn-lt"/>
              <a:cs typeface="Aharoni" panose="02010803020104030203" pitchFamily="2" charset="-79"/>
            </a:endParaRPr>
          </a:p>
        </p:txBody>
      </p:sp>
      <p:pic>
        <p:nvPicPr>
          <p:cNvPr id="4" name="Picture 21" descr="http://www.swiftcolor.com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7587"/>
            <a:ext cx="3380282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63574" y="912847"/>
            <a:ext cx="9044930" cy="1796073"/>
          </a:xfrm>
          <a:prstGeom prst="rect">
            <a:avLst/>
          </a:prstGeom>
          <a:ln w="0">
            <a:noFill/>
          </a:ln>
        </p:spPr>
        <p:txBody>
          <a:bodyPr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 kumimoji="1" sz="4600" b="1" i="0" kern="1200">
                <a:solidFill>
                  <a:srgbClr val="000066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>
              <a:lnSpc>
                <a:spcPts val="6500"/>
              </a:lnSpc>
              <a:defRPr/>
            </a:pPr>
            <a:r>
              <a:rPr lang="en-US" altLang="ja-JP" sz="4400" dirty="0" smtClean="0">
                <a:ln w="0">
                  <a:solidFill>
                    <a:schemeClr val="tx2">
                      <a:lumMod val="75000"/>
                    </a:schemeClr>
                  </a:solidFill>
                </a:ln>
                <a:gradFill>
                  <a:gsLst>
                    <a:gs pos="43000">
                      <a:schemeClr val="accent1">
                        <a:lumMod val="75000"/>
                      </a:schemeClr>
                    </a:gs>
                    <a:gs pos="79000">
                      <a:schemeClr val="accent1">
                        <a:tint val="44500"/>
                        <a:satMod val="160000"/>
                      </a:schemeClr>
                    </a:gs>
                    <a:gs pos="95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effectLst>
                  <a:outerShdw dist="50800" algn="ctr" rotWithShape="0">
                    <a:schemeClr val="bg2"/>
                  </a:outerShdw>
                  <a:reflection blurRad="76200" stA="53000" endPos="39000" dir="5400000" sy="-100000" algn="bl" rotWithShape="0"/>
                </a:effectLst>
                <a:latin typeface="Aharoni" panose="02010803020104030203" pitchFamily="2" charset="-79"/>
                <a:ea typeface="HGS創英角ｺﾞｼｯｸUB" panose="020B0900000000000000" pitchFamily="50" charset="-128"/>
                <a:cs typeface="Aharoni" panose="02010803020104030203" pitchFamily="2" charset="-79"/>
              </a:rPr>
              <a:t>What is advantage of </a:t>
            </a:r>
            <a:r>
              <a:rPr lang="en-US" altLang="ja-JP" sz="4400" dirty="0" err="1" smtClean="0">
                <a:ln w="0">
                  <a:solidFill>
                    <a:schemeClr val="tx2">
                      <a:lumMod val="75000"/>
                    </a:schemeClr>
                  </a:solidFill>
                </a:ln>
                <a:gradFill>
                  <a:gsLst>
                    <a:gs pos="43000">
                      <a:schemeClr val="accent1">
                        <a:lumMod val="75000"/>
                      </a:schemeClr>
                    </a:gs>
                    <a:gs pos="79000">
                      <a:schemeClr val="accent1">
                        <a:tint val="44500"/>
                        <a:satMod val="160000"/>
                      </a:schemeClr>
                    </a:gs>
                    <a:gs pos="95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effectLst>
                  <a:outerShdw dist="50800" algn="ctr" rotWithShape="0">
                    <a:schemeClr val="bg2"/>
                  </a:outerShdw>
                  <a:reflection blurRad="76200" stA="53000" endPos="39000" dir="5400000" sy="-100000" algn="bl" rotWithShape="0"/>
                </a:effectLst>
                <a:latin typeface="Aharoni" panose="02010803020104030203" pitchFamily="2" charset="-79"/>
                <a:ea typeface="HGS創英角ｺﾞｼｯｸUB" panose="020B0900000000000000" pitchFamily="50" charset="-128"/>
                <a:cs typeface="Aharoni" panose="02010803020104030203" pitchFamily="2" charset="-79"/>
              </a:rPr>
              <a:t>SwiftColor</a:t>
            </a:r>
            <a:r>
              <a:rPr lang="en-US" altLang="ja-JP" sz="4400" dirty="0" smtClean="0">
                <a:ln w="0">
                  <a:solidFill>
                    <a:schemeClr val="tx2">
                      <a:lumMod val="75000"/>
                    </a:schemeClr>
                  </a:solidFill>
                </a:ln>
                <a:gradFill>
                  <a:gsLst>
                    <a:gs pos="43000">
                      <a:schemeClr val="accent1">
                        <a:lumMod val="75000"/>
                      </a:schemeClr>
                    </a:gs>
                    <a:gs pos="79000">
                      <a:schemeClr val="accent1">
                        <a:tint val="44500"/>
                        <a:satMod val="160000"/>
                      </a:schemeClr>
                    </a:gs>
                    <a:gs pos="95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effectLst>
                  <a:outerShdw dist="50800" algn="ctr" rotWithShape="0">
                    <a:schemeClr val="bg2"/>
                  </a:outerShdw>
                  <a:reflection blurRad="76200" stA="53000" endPos="39000" dir="5400000" sy="-100000" algn="bl" rotWithShape="0"/>
                </a:effectLst>
                <a:latin typeface="Aharoni" panose="02010803020104030203" pitchFamily="2" charset="-79"/>
                <a:ea typeface="HGS創英角ｺﾞｼｯｸUB" panose="020B0900000000000000" pitchFamily="50" charset="-128"/>
                <a:cs typeface="Aharoni" panose="02010803020104030203" pitchFamily="2" charset="-79"/>
              </a:rPr>
              <a:t> compared with our competitors?</a:t>
            </a:r>
            <a:endParaRPr lang="ja-JP" altLang="en-US" sz="4400" dirty="0">
              <a:ln w="0">
                <a:solidFill>
                  <a:schemeClr val="tx2">
                    <a:lumMod val="75000"/>
                  </a:schemeClr>
                </a:solidFill>
              </a:ln>
              <a:gradFill>
                <a:gsLst>
                  <a:gs pos="43000">
                    <a:schemeClr val="accent1">
                      <a:lumMod val="75000"/>
                    </a:schemeClr>
                  </a:gs>
                  <a:gs pos="79000">
                    <a:schemeClr val="accent1">
                      <a:tint val="44500"/>
                      <a:satMod val="160000"/>
                    </a:schemeClr>
                  </a:gs>
                  <a:gs pos="95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effectLst>
                <a:outerShdw dist="50800" algn="ctr" rotWithShape="0">
                  <a:schemeClr val="bg2"/>
                </a:outerShdw>
                <a:reflection blurRad="76200" stA="53000" endPos="39000" dir="5400000" sy="-100000" algn="bl" rotWithShape="0"/>
              </a:effectLst>
              <a:latin typeface="Aharoni" panose="02010803020104030203" pitchFamily="2" charset="-79"/>
              <a:ea typeface="HGS創英角ｺﾞｼｯｸUB" panose="020B09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491880" y="5589240"/>
            <a:ext cx="1408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FF0000"/>
                </a:solidFill>
              </a:rPr>
              <a:t>1inch</a:t>
            </a:r>
            <a:r>
              <a:rPr lang="ja-JP" altLang="en-US" sz="1200" b="1" dirty="0" smtClean="0"/>
              <a:t> </a:t>
            </a:r>
            <a:r>
              <a:rPr lang="en-US" altLang="ja-JP" sz="1200" b="1" dirty="0" smtClean="0"/>
              <a:t>(w)</a:t>
            </a:r>
            <a:endParaRPr kumimoji="1" lang="ja-JP" altLang="en-US" sz="1200" b="1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83568" y="508518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2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inch</a:t>
            </a:r>
            <a:r>
              <a:rPr lang="en-US" altLang="ja-JP" sz="1200" b="1" dirty="0"/>
              <a:t> </a:t>
            </a:r>
            <a:r>
              <a:rPr lang="en-US" altLang="ja-JP" sz="1200" b="1" dirty="0" smtClean="0"/>
              <a:t>(w)</a:t>
            </a:r>
            <a:endParaRPr kumimoji="1" lang="ja-JP" altLang="en-US" sz="1400" b="1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979712" y="5281463"/>
            <a:ext cx="1404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FF0000"/>
                </a:solidFill>
              </a:rPr>
              <a:t>1inch</a:t>
            </a:r>
            <a:r>
              <a:rPr lang="en-US" altLang="ja-JP" sz="1400" b="1" dirty="0"/>
              <a:t> </a:t>
            </a:r>
            <a:r>
              <a:rPr lang="en-US" altLang="ja-JP" sz="1400" b="1" dirty="0" smtClean="0"/>
              <a:t>(L)</a:t>
            </a:r>
            <a:endParaRPr kumimoji="1" lang="ja-JP" altLang="en-US" sz="1400" b="1" dirty="0"/>
          </a:p>
        </p:txBody>
      </p:sp>
      <p:sp>
        <p:nvSpPr>
          <p:cNvPr id="35" name="角丸四角形 34"/>
          <p:cNvSpPr/>
          <p:nvPr/>
        </p:nvSpPr>
        <p:spPr>
          <a:xfrm>
            <a:off x="-77337" y="3825043"/>
            <a:ext cx="5468418" cy="612069"/>
          </a:xfrm>
          <a:prstGeom prst="roundRect">
            <a:avLst/>
          </a:prstGeom>
          <a:noFill/>
          <a:ln w="38100">
            <a:noFill/>
          </a:ln>
          <a:scene3d>
            <a:camera prst="obliqueTopLeft"/>
            <a:lightRig rig="threePt" dir="t"/>
          </a:scene3d>
          <a:sp3d prstMaterial="dkEdg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800" b="1" dirty="0" smtClean="0">
                <a:solidFill>
                  <a:schemeClr val="tx1"/>
                </a:solidFill>
                <a:ea typeface="HGPｺﾞｼｯｸE" panose="020B0900000000000000" pitchFamily="50" charset="-128"/>
                <a:cs typeface="Aharoni" panose="02010803020104030203" pitchFamily="2" charset="-79"/>
              </a:rPr>
              <a:t>The differences among three printers are as follows.</a:t>
            </a:r>
            <a:endParaRPr lang="en-US" altLang="ja-JP" sz="2400" b="1" dirty="0" smtClean="0">
              <a:solidFill>
                <a:schemeClr val="tx1"/>
              </a:solidFill>
              <a:ea typeface="HGPｺﾞｼｯｸE" panose="020B09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36" name="右矢印 35"/>
          <p:cNvSpPr/>
          <p:nvPr/>
        </p:nvSpPr>
        <p:spPr>
          <a:xfrm>
            <a:off x="4716016" y="5337212"/>
            <a:ext cx="432048" cy="396044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724128" y="3842464"/>
            <a:ext cx="32403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             Our target  </a:t>
            </a:r>
            <a:endParaRPr lang="en-US" altLang="ja-JP" b="1" dirty="0"/>
          </a:p>
          <a:p>
            <a:r>
              <a:rPr lang="en-US" altLang="ja-JP" sz="2400" b="1" dirty="0" smtClean="0">
                <a:solidFill>
                  <a:srgbClr val="FF0000"/>
                </a:solidFill>
              </a:rPr>
              <a:t>  small size media </a:t>
            </a:r>
            <a:endParaRPr kumimoji="1" lang="ja-JP" altLang="en-US" b="1" dirty="0"/>
          </a:p>
        </p:txBody>
      </p:sp>
      <p:cxnSp>
        <p:nvCxnSpPr>
          <p:cNvPr id="75" name="直線コネクタ 74"/>
          <p:cNvCxnSpPr/>
          <p:nvPr/>
        </p:nvCxnSpPr>
        <p:spPr>
          <a:xfrm>
            <a:off x="3779913" y="5445224"/>
            <a:ext cx="64807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3779913" y="5301208"/>
            <a:ext cx="64807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stCxn id="8" idx="1"/>
          </p:cNvCxnSpPr>
          <p:nvPr/>
        </p:nvCxnSpPr>
        <p:spPr>
          <a:xfrm>
            <a:off x="3491880" y="5364941"/>
            <a:ext cx="1344" cy="2242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4166581" y="5373216"/>
            <a:ext cx="0" cy="2242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3491880" y="5284658"/>
            <a:ext cx="666074" cy="1605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1907704" y="5013176"/>
            <a:ext cx="1330101" cy="628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23528" y="5004463"/>
            <a:ext cx="1332149" cy="6457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5" name="直線矢印コネクタ 84"/>
          <p:cNvCxnSpPr/>
          <p:nvPr/>
        </p:nvCxnSpPr>
        <p:spPr>
          <a:xfrm>
            <a:off x="395536" y="5085184"/>
            <a:ext cx="1230345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>
            <a:off x="1979712" y="5085184"/>
            <a:ext cx="1224136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 flipV="1">
            <a:off x="3518651" y="5583557"/>
            <a:ext cx="621301" cy="1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/>
          <p:nvPr/>
        </p:nvCxnSpPr>
        <p:spPr>
          <a:xfrm>
            <a:off x="395536" y="5085184"/>
            <a:ext cx="0" cy="56079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/>
          <p:nvPr/>
        </p:nvCxnSpPr>
        <p:spPr>
          <a:xfrm>
            <a:off x="1979712" y="5100453"/>
            <a:ext cx="0" cy="56079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>
            <a:off x="4283967" y="5293850"/>
            <a:ext cx="1" cy="151374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>
            <a:off x="395536" y="5312241"/>
            <a:ext cx="1428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1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inch</a:t>
            </a:r>
            <a:r>
              <a:rPr lang="en-US" altLang="ja-JP" sz="1200" b="1" dirty="0"/>
              <a:t> </a:t>
            </a:r>
            <a:r>
              <a:rPr lang="en-US" altLang="ja-JP" sz="1200" b="1" dirty="0" smtClean="0"/>
              <a:t>(L)</a:t>
            </a:r>
            <a:endParaRPr kumimoji="1" lang="ja-JP" altLang="en-US" sz="1200" b="1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289031" y="4993431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solidFill>
                  <a:srgbClr val="FF0000"/>
                </a:solidFill>
              </a:rPr>
              <a:t>0.236</a:t>
            </a:r>
            <a:r>
              <a:rPr kumimoji="1" lang="en-US" altLang="ja-JP" sz="1400" b="1" dirty="0" smtClean="0">
                <a:solidFill>
                  <a:srgbClr val="FF0000"/>
                </a:solidFill>
              </a:rPr>
              <a:t>inch</a:t>
            </a:r>
            <a:r>
              <a:rPr kumimoji="1" lang="en-US" altLang="ja-JP" sz="1400" b="1" dirty="0" smtClean="0"/>
              <a:t>(</a:t>
            </a:r>
            <a:r>
              <a:rPr kumimoji="1" lang="en-US" altLang="ja-JP" sz="1400" b="1" dirty="0" smtClean="0">
                <a:solidFill>
                  <a:srgbClr val="FF0000"/>
                </a:solidFill>
              </a:rPr>
              <a:t>6mm</a:t>
            </a:r>
            <a:r>
              <a:rPr kumimoji="1" lang="en-US" altLang="ja-JP" sz="1400" b="1" dirty="0" smtClean="0"/>
              <a:t>)(L)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051720" y="5085184"/>
            <a:ext cx="1332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</a:rPr>
              <a:t>　</a:t>
            </a:r>
            <a:r>
              <a:rPr lang="en-US" altLang="ja-JP" sz="1200" b="1" dirty="0" smtClean="0">
                <a:solidFill>
                  <a:srgbClr val="FF0000"/>
                </a:solidFill>
              </a:rPr>
              <a:t>2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inch</a:t>
            </a:r>
            <a:r>
              <a:rPr lang="en-US" altLang="ja-JP" sz="1200" b="1" dirty="0" smtClean="0"/>
              <a:t>(w)</a:t>
            </a:r>
            <a:endParaRPr kumimoji="1" lang="ja-JP" altLang="en-US" sz="1200" b="1" dirty="0"/>
          </a:p>
        </p:txBody>
      </p:sp>
      <p:sp>
        <p:nvSpPr>
          <p:cNvPr id="45" name="正方形/長方形 44"/>
          <p:cNvSpPr/>
          <p:nvPr/>
        </p:nvSpPr>
        <p:spPr>
          <a:xfrm>
            <a:off x="5292080" y="364432"/>
            <a:ext cx="3571875" cy="472280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ea typeface="Arial Unicode MS" pitchFamily="50" charset="-128"/>
                <a:cs typeface="Arial Unicode MS" pitchFamily="50" charset="-128"/>
              </a:rPr>
              <a:t>For meeting purpose only</a:t>
            </a:r>
            <a:endParaRPr lang="ja-JP" altLang="en-US" b="1" dirty="0">
              <a:ea typeface="Arial Unicode MS" pitchFamily="50" charset="-128"/>
              <a:cs typeface="Arial Unicode MS" pitchFamily="50" charset="-128"/>
            </a:endParaRPr>
          </a:p>
        </p:txBody>
      </p:sp>
      <p:pic>
        <p:nvPicPr>
          <p:cNvPr id="1026" name="Picture 2" descr="「食べ物　小さいラベル」の画像検索結果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869160"/>
            <a:ext cx="1008112" cy="1118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「medicine label」の画像検索結果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869160"/>
            <a:ext cx="1008112" cy="112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「cosmetic label」の画像検索結果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875565"/>
            <a:ext cx="1028441" cy="1118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テキスト ボックス 30"/>
          <p:cNvSpPr txBox="1"/>
          <p:nvPr/>
        </p:nvSpPr>
        <p:spPr>
          <a:xfrm>
            <a:off x="3275856" y="5951021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err="1" smtClean="0"/>
              <a:t>SwiftColor</a:t>
            </a:r>
            <a:endParaRPr kumimoji="1" lang="en-US" altLang="ja-JP" b="1" dirty="0" smtClean="0"/>
          </a:p>
          <a:p>
            <a:r>
              <a:rPr lang="en-US" altLang="ja-JP" b="1" dirty="0" smtClean="0"/>
              <a:t>SCL-4000</a:t>
            </a:r>
            <a:endParaRPr kumimoji="1" lang="ja-JP" altLang="en-US" b="1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907704" y="594928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err="1" smtClean="0"/>
              <a:t>Memjet</a:t>
            </a:r>
            <a:endParaRPr lang="en-US" altLang="ja-JP" b="1" dirty="0" smtClean="0"/>
          </a:p>
          <a:p>
            <a:r>
              <a:rPr kumimoji="1" lang="en-US" altLang="ja-JP" b="1" dirty="0" smtClean="0"/>
              <a:t>VP700</a:t>
            </a:r>
            <a:endParaRPr kumimoji="1" lang="ja-JP" altLang="en-US" b="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23528" y="594928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EPSON</a:t>
            </a:r>
          </a:p>
          <a:p>
            <a:r>
              <a:rPr kumimoji="1" lang="en-US" altLang="ja-JP" b="1" dirty="0" smtClean="0"/>
              <a:t>TM-C7500</a:t>
            </a:r>
            <a:endParaRPr kumimoji="1" lang="ja-JP" altLang="en-US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5436096" y="6093296"/>
            <a:ext cx="1221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/>
              <a:t>Cosmetic  </a:t>
            </a:r>
            <a:endParaRPr lang="en-US" altLang="ja-JP" sz="1400" b="1" dirty="0" smtClean="0"/>
          </a:p>
          <a:p>
            <a:r>
              <a:rPr lang="en-US" altLang="ja-JP" sz="1400" b="1" dirty="0" smtClean="0"/>
              <a:t>manufacture</a:t>
            </a:r>
            <a:endParaRPr lang="ja-JP" altLang="en-US" sz="1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6689683" y="6093296"/>
            <a:ext cx="1266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/>
              <a:t>Food </a:t>
            </a:r>
            <a:endParaRPr lang="en-US" altLang="ja-JP" sz="1400" b="1" dirty="0" smtClean="0"/>
          </a:p>
          <a:p>
            <a:r>
              <a:rPr lang="en-US" altLang="ja-JP" sz="1400" b="1" dirty="0" smtClean="0"/>
              <a:t>manufacture </a:t>
            </a:r>
            <a:endParaRPr lang="en-US" altLang="ja-JP" sz="1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7884368" y="6074132"/>
            <a:ext cx="1221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/>
              <a:t>Medicine</a:t>
            </a:r>
          </a:p>
          <a:p>
            <a:r>
              <a:rPr lang="en-US" altLang="ja-JP" sz="1400" b="1" dirty="0"/>
              <a:t>manufacture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186313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「小さなボトル」の画像検索結果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803" y="41142"/>
            <a:ext cx="3062167" cy="241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「小さなボトル」の画像検索結果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" t="19010" r="883" b="16624"/>
          <a:stretch/>
        </p:blipFill>
        <p:spPr bwMode="auto">
          <a:xfrm>
            <a:off x="6074800" y="0"/>
            <a:ext cx="3062167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「ミニ香水」の画像検索結果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3004803" cy="245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「飲み薬のビン」の画像検索結果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44" y="4403038"/>
            <a:ext cx="2997907" cy="245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「飲み薬のビン」の画像検索結果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362" y="4400873"/>
            <a:ext cx="3082607" cy="245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4" descr="「目薬」の画像検索結果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40" name="Picture 16" descr="「目薬」の画像検索結果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970" y="4400874"/>
            <a:ext cx="3077030" cy="245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1115616" y="2636912"/>
            <a:ext cx="62760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Some examples of our target.</a:t>
            </a:r>
            <a:endParaRPr lang="ja-JP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1141"/>
            <a:ext cx="1827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Small bottle of perfume.</a:t>
            </a:r>
            <a:endParaRPr kumimoji="1" lang="ja-JP" altLang="en-US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03848" y="22835"/>
            <a:ext cx="2505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Small bottle of </a:t>
            </a:r>
            <a:r>
              <a:rPr lang="en-US" altLang="ja-JP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liquor.</a:t>
            </a:r>
            <a:endParaRPr lang="ja-JP" altLang="en-US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217925" y="35332"/>
            <a:ext cx="2927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Small bottle of </a:t>
            </a:r>
            <a:r>
              <a:rPr lang="en-US" altLang="ja-JP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cosmetic.</a:t>
            </a:r>
            <a:endParaRPr lang="ja-JP" altLang="en-US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13544" y="6211667"/>
            <a:ext cx="22044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Small bottle of </a:t>
            </a:r>
            <a:endParaRPr lang="en-US" altLang="ja-JP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r>
              <a:rPr lang="en-US" altLang="ja-JP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internal medicine.</a:t>
            </a:r>
            <a:endParaRPr lang="ja-JP" altLang="en-US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04803" y="6239053"/>
            <a:ext cx="22124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Small bottle of </a:t>
            </a:r>
          </a:p>
          <a:p>
            <a:r>
              <a:rPr lang="en-US" altLang="ja-JP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Internal medicine.</a:t>
            </a:r>
            <a:endParaRPr lang="ja-JP" altLang="en-US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078645" y="6195759"/>
            <a:ext cx="15552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Small bottle </a:t>
            </a:r>
            <a:endParaRPr lang="en-US" altLang="ja-JP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r>
              <a:rPr lang="en-US" altLang="ja-JP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of eye drop.</a:t>
            </a:r>
            <a:endParaRPr lang="ja-JP" altLang="en-US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71600" y="3284984"/>
            <a:ext cx="6638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※If some of them ring a bell, please contact and recommend  </a:t>
            </a:r>
          </a:p>
          <a:p>
            <a:r>
              <a:rPr lang="en-US" altLang="ja-JP" b="1" dirty="0"/>
              <a:t> </a:t>
            </a:r>
            <a:r>
              <a:rPr lang="en-US" altLang="ja-JP" b="1" dirty="0" smtClean="0"/>
              <a:t>   </a:t>
            </a:r>
            <a:r>
              <a:rPr kumimoji="1" lang="en-US" altLang="ja-JP" b="1" dirty="0" smtClean="0"/>
              <a:t>them </a:t>
            </a:r>
            <a:r>
              <a:rPr kumimoji="1" lang="en-US" altLang="ja-JP" b="1" dirty="0" err="1" smtClean="0"/>
              <a:t>SwiftColor</a:t>
            </a:r>
            <a:r>
              <a:rPr lang="en-US" altLang="ja-JP" b="1" dirty="0"/>
              <a:t> </a:t>
            </a:r>
            <a:r>
              <a:rPr lang="en-US" altLang="ja-JP" b="1" dirty="0" smtClean="0"/>
              <a:t>with our advantage.</a:t>
            </a:r>
            <a:endParaRPr kumimoji="1" lang="ja-JP" altLang="en-US" b="1" dirty="0"/>
          </a:p>
        </p:txBody>
      </p:sp>
      <p:sp>
        <p:nvSpPr>
          <p:cNvPr id="2" name="正方形/長方形 1"/>
          <p:cNvSpPr/>
          <p:nvPr/>
        </p:nvSpPr>
        <p:spPr>
          <a:xfrm>
            <a:off x="971600" y="3861048"/>
            <a:ext cx="6767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※ Please do not send the information to any other companies.</a:t>
            </a:r>
          </a:p>
        </p:txBody>
      </p:sp>
    </p:spTree>
    <p:extLst>
      <p:ext uri="{BB962C8B-B14F-4D97-AF65-F5344CB8AC3E}">
        <p14:creationId xmlns:p14="http://schemas.microsoft.com/office/powerpoint/2010/main" val="303135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グゼクティブ">
  <a:themeElements>
    <a:clrScheme name="エグゼクティブ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エグゼクティブ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エグゼクティ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988</TotalTime>
  <Words>144</Words>
  <Application>Microsoft Office PowerPoint</Application>
  <PresentationFormat>画面に合わせる (4:3)</PresentationFormat>
  <Paragraphs>38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エグゼクティブ</vt:lpstr>
      <vt:lpstr>PowerPoint プレゼンテーション</vt:lpstr>
      <vt:lpstr>PowerPoint プレゼンテーション</vt:lpstr>
    </vt:vector>
  </TitlesOfParts>
  <Company>兼松株式会社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install</dc:creator>
  <cp:lastModifiedBy>install</cp:lastModifiedBy>
  <cp:revision>41</cp:revision>
  <dcterms:created xsi:type="dcterms:W3CDTF">2016-08-04T01:22:05Z</dcterms:created>
  <dcterms:modified xsi:type="dcterms:W3CDTF">2016-09-29T05:45:50Z</dcterms:modified>
</cp:coreProperties>
</file>